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69" r:id="rId4"/>
    <p:sldId id="268" r:id="rId5"/>
    <p:sldId id="272" r:id="rId6"/>
    <p:sldId id="271" r:id="rId7"/>
    <p:sldId id="280" r:id="rId8"/>
    <p:sldId id="274" r:id="rId9"/>
    <p:sldId id="279" r:id="rId10"/>
    <p:sldId id="275" r:id="rId11"/>
    <p:sldId id="276" r:id="rId12"/>
    <p:sldId id="277" r:id="rId13"/>
    <p:sldId id="278" r:id="rId14"/>
    <p:sldId id="265" r:id="rId15"/>
    <p:sldId id="266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57690726-49DA-4552-BDEB-330DD8EA8BD9}" styleName="Table_0">
    <a:wholeTbl>
      <a:tcTxStyle b="off" i="off">
        <a:font>
          <a:latin typeface="Bookman Old Style"/>
          <a:ea typeface="Bookman Old Style"/>
          <a:cs typeface="Bookman Old Style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4T17:34:27.59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2281 0,'-2262'0,"2244"0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4T17:35:16.40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2237 1,'-2213'0,"2190"0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4T17:37:09.013"/>
    </inkml:context>
    <inkml:brush xml:id="br0">
      <inkml:brushProperty name="width" value="0.3" units="cm"/>
      <inkml:brushProperty name="height" value="0.6" units="cm"/>
      <inkml:brushProperty name="color" value="#A50021"/>
      <inkml:brushProperty name="tip" value="rectangle"/>
      <inkml:brushProperty name="rasterOp" value="maskPen"/>
      <inkml:brushProperty name="ignorePressure" value="1"/>
    </inkml:brush>
  </inkml:definitions>
  <inkml:trace contextRef="#ctx0" brushRef="#br0">2154 0,'-1941'0,"1920"2,0 0,-35 8,33-5,1-1,-24 1,23-4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169620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4080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244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291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716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678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4210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4744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2431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435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50877" y="1322386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  <a:defRPr>
                <a:solidFill>
                  <a:srgbClr val="1736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032000" y="3326641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  <a:defRPr sz="2000" b="1">
                <a:solidFill>
                  <a:srgbClr val="17365D"/>
                </a:solidFill>
              </a:defRPr>
            </a:lvl1pPr>
            <a:lvl2pPr lvl="1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 rot="5400000">
            <a:off x="3670300" y="-1714499"/>
            <a:ext cx="4953000" cy="106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 rot="5400000">
            <a:off x="7285050" y="1828791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 rot="5400000">
            <a:off x="1697000" y="-812859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  <a:defRPr>
                <a:solidFill>
                  <a:srgbClr val="1736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Verdana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/>
              <a:buNone/>
              <a:defRPr>
                <a:solidFill>
                  <a:srgbClr val="FF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59368" y="304800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/>
              <a:buNone/>
              <a:defRPr>
                <a:solidFill>
                  <a:srgbClr val="FF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3"/>
          </p:nvPr>
        </p:nvSpPr>
        <p:spPr>
          <a:xfrm>
            <a:off x="6193369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4"/>
          </p:nvPr>
        </p:nvSpPr>
        <p:spPr>
          <a:xfrm>
            <a:off x="6193369" y="2174875"/>
            <a:ext cx="5388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3860800" y="274638"/>
            <a:ext cx="77217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2" name="Google Shape;52;p7" descr="C:\Users\AMMU\Desktop\Bor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05209" y="139874"/>
            <a:ext cx="9686793" cy="69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609602" y="273050"/>
            <a:ext cx="40110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/>
              <a:buNone/>
              <a:defRPr sz="2800" b="1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1" name="Google Shape;11;p1"/>
          <p:cNvCxnSpPr/>
          <p:nvPr/>
        </p:nvCxnSpPr>
        <p:spPr>
          <a:xfrm>
            <a:off x="812800" y="914400"/>
            <a:ext cx="10668000" cy="0"/>
          </a:xfrm>
          <a:prstGeom prst="straightConnector1">
            <a:avLst/>
          </a:prstGeom>
          <a:noFill/>
          <a:ln w="57150" cap="flat" cmpd="thickThin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12;p1"/>
          <p:cNvPicPr preferRelativeResize="0"/>
          <p:nvPr/>
        </p:nvPicPr>
        <p:blipFill rotWithShape="1">
          <a:blip r:embed="rId13">
            <a:alphaModFix/>
          </a:blip>
          <a:srcRect b="18046"/>
          <a:stretch/>
        </p:blipFill>
        <p:spPr>
          <a:xfrm>
            <a:off x="0" y="5991366"/>
            <a:ext cx="12192001" cy="86663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raset.com/fileserve.php?FID=2059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rofile/Ben%20Daniel/publication/269936924_Big_Data_and_analytics_in_higher_education_%20Opportunities_and_challenges/links/5adda476a6fdcc29358b9543/Big-Data%20and-analytics-in-higher-education-Opportunities-and-challenges.pdf).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jashwini0511/CapstoneProject-Review1.gi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90469" y="1069102"/>
            <a:ext cx="10363200" cy="96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US" u="sng" dirty="0"/>
              <a:t>Predictive analysis on Medicines &amp; Doctors availability in Government hospitals</a:t>
            </a:r>
            <a:endParaRPr u="sng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1146558" y="2214713"/>
            <a:ext cx="3970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Batch Number: IST-04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6286629" y="2324100"/>
            <a:ext cx="5514300" cy="202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/>
              <a:buNone/>
            </a:pPr>
            <a:r>
              <a:rPr lang="en-GB" sz="2000" b="1" i="0" u="sng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Under the Supervision of:</a:t>
            </a:r>
            <a:endParaRPr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ctr" rtl="0"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Prof. Srinivas Mishra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ctr" rtl="0"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Professor,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ctr" rtl="0"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School of Computer Science and Engineering,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ctr" rtl="0"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Presidency University, Bengaluru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/>
              <a:sym typeface="Verdana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3986772" y="334089"/>
            <a:ext cx="3970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/>
              <a:buNone/>
            </a:pPr>
            <a:r>
              <a:rPr lang="en-GB" sz="20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PIP2001 Capstone Project</a:t>
            </a:r>
            <a:endParaRPr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ctr" rtl="0">
              <a:spcBef>
                <a:spcPts val="31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Final Review</a:t>
            </a:r>
            <a:endParaRPr sz="2000" b="1" i="0" u="none" strike="noStrike" cap="none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/>
              <a:sym typeface="Verdana"/>
            </a:endParaRPr>
          </a:p>
        </p:txBody>
      </p:sp>
      <p:sp>
        <p:nvSpPr>
          <p:cNvPr id="8" name="Google Shape;91;p13"/>
          <p:cNvSpPr txBox="1"/>
          <p:nvPr/>
        </p:nvSpPr>
        <p:spPr>
          <a:xfrm>
            <a:off x="2723535" y="4499108"/>
            <a:ext cx="7649497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Name of the Program: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Information Science And Technology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/>
              <a:buNone/>
            </a:pPr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Name of the HoD: </a:t>
            </a:r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Dr. Pallavi R</a:t>
            </a:r>
          </a:p>
          <a:p>
            <a:pPr>
              <a:buClr>
                <a:srgbClr val="17365D"/>
              </a:buClr>
              <a:buSzPct val="100000"/>
            </a:pPr>
            <a:r>
              <a:rPr lang="en-US" sz="2000" b="1" i="0" u="none" strike="noStrike" cap="none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Name of the Program Project Coordinator: </a:t>
            </a:r>
            <a:r>
              <a:rPr lang="en-GB" sz="2000" b="1" i="0" u="none" strike="noStrike" cap="none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Prof. Srinivas Mishra</a:t>
            </a:r>
            <a:endParaRPr lang="en-US" sz="2000" b="1" i="0" u="none" strike="noStrike" cap="none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Verdana"/>
              <a:sym typeface="Verdana"/>
            </a:endParaRPr>
          </a:p>
          <a:p>
            <a:pPr lvl="0">
              <a:buClr>
                <a:srgbClr val="17365D"/>
              </a:buClr>
              <a:buSzPct val="100000"/>
            </a:pPr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Name of the School Project Coordinators: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Dr. Sampath A K </a:t>
            </a:r>
            <a:endParaRPr sz="2000" b="1" i="0" u="none" strike="noStrike" cap="none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Verdana"/>
              <a:sym typeface="Verdana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2E1E4D-56F2-66F2-B1AC-83D907560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364187"/>
              </p:ext>
            </p:extLst>
          </p:nvPr>
        </p:nvGraphicFramePr>
        <p:xfrm>
          <a:off x="1146558" y="2728496"/>
          <a:ext cx="4494890" cy="133515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60436">
                  <a:extLst>
                    <a:ext uri="{9D8B030D-6E8A-4147-A177-3AD203B41FA5}">
                      <a16:colId xmlns:a16="http://schemas.microsoft.com/office/drawing/2014/main" val="507714064"/>
                    </a:ext>
                  </a:extLst>
                </a:gridCol>
                <a:gridCol w="2534454">
                  <a:extLst>
                    <a:ext uri="{9D8B030D-6E8A-4147-A177-3AD203B41FA5}">
                      <a16:colId xmlns:a16="http://schemas.microsoft.com/office/drawing/2014/main" val="3525855369"/>
                    </a:ext>
                  </a:extLst>
                </a:gridCol>
              </a:tblGrid>
              <a:tr h="373626">
                <a:tc>
                  <a:txBody>
                    <a:bodyPr/>
                    <a:lstStyle/>
                    <a:p>
                      <a:r>
                        <a:rPr lang="en-US" dirty="0"/>
                        <a:t>ROLL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 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140051"/>
                  </a:ext>
                </a:extLst>
              </a:tr>
              <a:tr h="320508">
                <a:tc>
                  <a:txBody>
                    <a:bodyPr/>
                    <a:lstStyle/>
                    <a:p>
                      <a:r>
                        <a:rPr lang="en-US" dirty="0"/>
                        <a:t>20211IST0008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DARSHAN RN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816641"/>
                  </a:ext>
                </a:extLst>
              </a:tr>
              <a:tr h="320508">
                <a:tc>
                  <a:txBody>
                    <a:bodyPr/>
                    <a:lstStyle/>
                    <a:p>
                      <a:r>
                        <a:rPr lang="en-US" dirty="0"/>
                        <a:t>20211IST0010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TEJASHWINI KT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7749"/>
                  </a:ext>
                </a:extLst>
              </a:tr>
              <a:tr h="320508">
                <a:tc>
                  <a:txBody>
                    <a:bodyPr/>
                    <a:lstStyle/>
                    <a:p>
                      <a:r>
                        <a:rPr lang="en-US" dirty="0"/>
                        <a:t>20211IST0012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SATHYA 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73897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A510-5E82-EED7-073E-4A916DF1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OF PUBLICATION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DE0F0-76AE-F2F0-368F-A09893AD6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095" y="1278195"/>
            <a:ext cx="7986605" cy="468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90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485CD9-81DC-6D86-DC58-10D844427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40" y="1061884"/>
            <a:ext cx="8681884" cy="488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3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FB87B-1E68-8A67-7719-95F620E1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116" y="1150373"/>
            <a:ext cx="8603226" cy="492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67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3959B0-0F1B-91EA-D728-064EA1C5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84" y="1189703"/>
            <a:ext cx="8819535" cy="48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12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References (IEEE Paper format)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953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M.D. Boomija, M.I. Almas Banu, K. Anu Priya.(2019).</a:t>
            </a:r>
            <a:r>
              <a:rPr lang="en-US" sz="1600" dirty="0"/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Medicine and Doctor Availability in Government Hospitals.(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Prathyusha Engineering College). Retrieved from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https://www.ijraset.com/fileserve.php?FID=20590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953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 Chuan Wang, LeeAnn Kung,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Chaochi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Ting.(2015)Beyond a Technical Perspective: Understanding Big Data Capabilities in Health Care”, publications on ResearchGate. </a:t>
            </a:r>
          </a:p>
          <a:p>
            <a:pPr marL="4953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Ambrosini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V., Bowman, C. &amp; Collier, N.(2009),'Dynamic capabilities: An exploration of how firms renew their resource base'(British Journal of Management).Retrieved from http://dx.doi.org/10.1111/j.1467 8551.2008.00610.x. </a:t>
            </a:r>
          </a:p>
          <a:p>
            <a:pPr marL="4953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Raghupathi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W(2019),Big data analytics in healthcare: promise and potential.(Health Information Science and Systems,volume2),Retrieved from ps://hal.science/hal-01663474. </a:t>
            </a:r>
          </a:p>
          <a:p>
            <a:pPr marL="4953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 K. Daniel(September 2015),Big Data and analytics in higher education: Opportunities and technology).Retrieved challenge,(British from journal of educational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https://www.researchgate.net/profile/Ben Daniel/publication/269936924_Big_Data_and_analytics_in_higher_education_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Opportunities_and_challenges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/links/5adda476a6fdcc29358b9543/Big-Data and-analytics-in-higher-education-Opportunities-and-challenges.pdf).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https://www.researchgate.net/profile/Ben Daniel/publication/269936924_Big_Data_and_analytics_in_higher_education_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Opportunities_and_challenges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/links/5adda476a6fdcc29358b9543/Big-Data and-analytics-in-higher-education-Opportunities-and-challenges.pdf).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spcBef>
                <a:spcPts val="0"/>
              </a:spcBef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spcBef>
                <a:spcPts val="0"/>
              </a:spcBef>
              <a:buNone/>
            </a:pPr>
            <a:endParaRPr sz="20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A00FF-89F0-DC87-D900-930227B33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811" y="1441315"/>
            <a:ext cx="3893305" cy="3935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Content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812800" y="1359310"/>
            <a:ext cx="10668000" cy="392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</a:p>
          <a:p>
            <a:pPr marL="495300" lvl="0" indent="-34290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Analysis of Problem Statement</a:t>
            </a: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Timeline of the Project</a:t>
            </a: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Github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Link</a:t>
            </a: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Acceptance Certificate</a:t>
            </a: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Publication Certificates</a:t>
            </a: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1078271" y="274499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Problem Statement Number:</a:t>
            </a:r>
            <a:r>
              <a:rPr lang="en-IN" sz="2400" dirty="0"/>
              <a:t>PSCS151</a:t>
            </a:r>
            <a:r>
              <a:rPr lang="en-GB" sz="2400" b="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sz="2400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342900" lvl="0" indent="-190500" algn="just">
              <a:spcBef>
                <a:spcPts val="0"/>
              </a:spcBef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Organization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 DELL EMC</a:t>
            </a:r>
          </a:p>
          <a:p>
            <a:pPr marL="342900" lvl="0" indent="-19050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Category (Hardware / Software / Both)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 Software</a:t>
            </a:r>
          </a:p>
          <a:p>
            <a:pPr marL="342900" lvl="0" indent="-19050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Problem Description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Development of a Healthcare Information system to provide predictive analysis on Medicines availability in Government </a:t>
            </a:r>
          </a:p>
          <a:p>
            <a:pPr marL="342900" lvl="0" indent="-19050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hospitals &amp; Predictive analysis on increasing the efficiency of the hospital by managing availability of doctors and specialists. </a:t>
            </a:r>
          </a:p>
          <a:p>
            <a:pPr marL="342900" lvl="0" indent="-19050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Description: Government hospitals provides medicines for the treatment to the patients based on the diagnosis.</a:t>
            </a:r>
          </a:p>
          <a:p>
            <a:pPr marL="342900" lvl="0" indent="-19050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During the peak time of a disease, some medicines are not available in the hospital. Based on patients historical and current </a:t>
            </a:r>
          </a:p>
          <a:p>
            <a:pPr marL="342900" lvl="0" indent="-19050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data, system can generate a report on what all medicines should be available in the hospital and in what quantity at particular </a:t>
            </a:r>
          </a:p>
          <a:p>
            <a:pPr marL="342900" lvl="0" indent="-19050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time and location of the hospital. Doctors and specialists availability needs to be managed as per the inflow of patients. Many </a:t>
            </a:r>
          </a:p>
          <a:p>
            <a:pPr marL="342900" lvl="0" indent="-19050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times patients do not find the required doctor during the peak of a disease or shortage of doctors in a hospital. Based on patient </a:t>
            </a:r>
          </a:p>
          <a:p>
            <a:pPr marL="342900" lvl="0" indent="-19050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inflow for a particular ailment or disease, historical data and current data, system could generate the requirement of number of </a:t>
            </a:r>
          </a:p>
          <a:p>
            <a:pPr marL="342900" lvl="0" indent="-19050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doctors required in a hospital on daily basis and also during a peak of a disease. Many times, doctors are not available when </a:t>
            </a:r>
          </a:p>
          <a:p>
            <a:pPr marL="342900" lvl="0" indent="-19050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patients needs them more, e.g. on weekends, holidays, evenings etc. • Target customer – Indian</a:t>
            </a:r>
          </a:p>
          <a:p>
            <a:pPr marL="342900" lvl="0" indent="-19050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Government healthcare department • Use Analytics</a:t>
            </a:r>
          </a:p>
          <a:p>
            <a:pPr marL="342900" lvl="0" indent="-19050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to bring in efficiency in Operational functioning • Specific use cases under purview of this program</a:t>
            </a:r>
          </a:p>
          <a:p>
            <a:pPr marL="342900" lvl="0" indent="-19050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Difficulty Level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 Simple/Medium</a:t>
            </a:r>
          </a:p>
        </p:txBody>
      </p:sp>
    </p:spTree>
    <p:extLst>
      <p:ext uri="{BB962C8B-B14F-4D97-AF65-F5344CB8AC3E}">
        <p14:creationId xmlns:p14="http://schemas.microsoft.com/office/powerpoint/2010/main" val="2143451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52400" lvl="0">
              <a:lnSpc>
                <a:spcPct val="200000"/>
              </a:lnSpc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Analysis of Problem Statement</a:t>
            </a:r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812800" y="1143000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90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u="sng" dirty="0">
                <a:latin typeface="Cambria" panose="02040503050406030204" pitchFamily="18" charset="0"/>
                <a:ea typeface="Cambria" panose="02040503050406030204" pitchFamily="18" charset="0"/>
              </a:rPr>
              <a:t>Technology Stack Components:</a:t>
            </a:r>
          </a:p>
          <a:p>
            <a:pPr marL="342900" lvl="0" indent="-190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09600" indent="-457200" algn="just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Frontend Technologies (User Interface)</a:t>
            </a:r>
          </a:p>
          <a:p>
            <a:pPr marL="609600" indent="-457200" algn="just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Backend Technologies (Business Logic &amp; Data Processing)</a:t>
            </a:r>
          </a:p>
          <a:p>
            <a:pPr marL="609600" indent="-457200" algn="just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Database Management</a:t>
            </a:r>
          </a:p>
          <a:p>
            <a:pPr marL="609600" indent="-457200" algn="just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Predictive Analysis (Data Science/AI Stack)</a:t>
            </a:r>
          </a:p>
          <a:p>
            <a:pPr marL="609600" indent="-457200" algn="just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Data Sources and Integration</a:t>
            </a:r>
          </a:p>
          <a:p>
            <a:pPr marL="609600" indent="-457200" algn="just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Cloud Services and Deployment</a:t>
            </a:r>
          </a:p>
          <a:p>
            <a:pPr marL="609600" indent="-457200" algn="just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DevOps &amp; Version Control</a:t>
            </a:r>
          </a:p>
          <a:p>
            <a:pPr marL="609600" indent="-457200" algn="just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Security</a:t>
            </a:r>
          </a:p>
          <a:p>
            <a:pPr marL="609600" indent="-457200" algn="just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Project Management Tools</a:t>
            </a:r>
          </a:p>
          <a:p>
            <a:pPr marL="609600" indent="-457200" algn="just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357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52400" lvl="0">
              <a:lnSpc>
                <a:spcPct val="200000"/>
              </a:lnSpc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Analysis of Problem Statement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(contd...)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812800" y="1143000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Software Requirements:</a:t>
            </a:r>
          </a:p>
          <a:p>
            <a:pPr marL="342900" lvl="0" indent="-190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0960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Development Environment</a:t>
            </a:r>
          </a:p>
          <a:p>
            <a:pPr marL="60960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Programming Languages &amp; Frameworks</a:t>
            </a:r>
          </a:p>
          <a:p>
            <a:pPr marL="60960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Machine Learning &amp; Data Analysis Tools</a:t>
            </a:r>
          </a:p>
          <a:p>
            <a:pPr marL="60960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Database Systems</a:t>
            </a:r>
          </a:p>
          <a:p>
            <a:pPr marL="60960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Cloud Services, Security , APIs &amp; Data Integration. Version Control</a:t>
            </a:r>
          </a:p>
          <a:p>
            <a:pPr marL="1524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83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52400" lvl="0">
              <a:lnSpc>
                <a:spcPct val="200000"/>
              </a:lnSpc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Analysis of Problem Statement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(contd...)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812800" y="1143000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b="1" u="sng" dirty="0">
                <a:latin typeface="Cambria" panose="02040503050406030204" pitchFamily="18" charset="0"/>
                <a:ea typeface="Cambria" panose="02040503050406030204" pitchFamily="18" charset="0"/>
              </a:rPr>
              <a:t>Third-Party Tools &amp; APIs</a:t>
            </a:r>
          </a:p>
          <a:p>
            <a:pPr marL="60960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Twilio or SendGrid</a:t>
            </a:r>
          </a:p>
          <a:p>
            <a:pPr marL="60960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Hospital System Integration (via APIs)</a:t>
            </a:r>
          </a:p>
          <a:p>
            <a:pPr marL="1524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24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b="1" u="sng" dirty="0">
                <a:latin typeface="Cambria" panose="02040503050406030204" pitchFamily="18" charset="0"/>
                <a:ea typeface="Cambria" panose="02040503050406030204" pitchFamily="18" charset="0"/>
              </a:rPr>
              <a:t>Testing Tools</a:t>
            </a:r>
          </a:p>
          <a:p>
            <a:pPr marL="60960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Selenium / Cypress</a:t>
            </a:r>
          </a:p>
          <a:p>
            <a:pPr marL="60960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Postman</a:t>
            </a:r>
          </a:p>
          <a:p>
            <a:pPr marL="60960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IN" dirty="0" err="1">
                <a:latin typeface="Cambria" panose="02040503050406030204" pitchFamily="18" charset="0"/>
                <a:ea typeface="Cambria" panose="02040503050406030204" pitchFamily="18" charset="0"/>
              </a:rPr>
              <a:t>PyTest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/ Mocha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455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BFF8-D1A8-791A-F782-A8289D19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LINK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5429E-0D47-4379-7B7B-810BCCA5F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503" y="2509685"/>
            <a:ext cx="10668000" cy="4953000"/>
          </a:xfrm>
        </p:spPr>
        <p:txBody>
          <a:bodyPr/>
          <a:lstStyle/>
          <a:p>
            <a:pPr marL="76200" indent="0">
              <a:buNone/>
            </a:pPr>
            <a:r>
              <a:rPr lang="en-IN" dirty="0">
                <a:hlinkClick r:id="rId2"/>
              </a:rPr>
              <a:t>https://github.com/tejashwini0511/CapstoneProject-Review1.git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914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7AA227-5095-6760-17E6-456902A236D0}"/>
              </a:ext>
            </a:extLst>
          </p:cNvPr>
          <p:cNvSpPr/>
          <p:nvPr/>
        </p:nvSpPr>
        <p:spPr>
          <a:xfrm>
            <a:off x="1516067" y="2378616"/>
            <a:ext cx="10441860" cy="548847"/>
          </a:xfrm>
          <a:prstGeom prst="roundRect">
            <a:avLst>
              <a:gd name="adj" fmla="val 24510"/>
            </a:avLst>
          </a:prstGeom>
          <a:solidFill>
            <a:schemeClr val="bg2">
              <a:lumMod val="20000"/>
              <a:lumOff val="80000"/>
            </a:schemeClr>
          </a:solidFill>
          <a:effectLst>
            <a:innerShdw blurRad="25400" dist="25400" dir="162000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739BF2C-FED7-EDC7-3091-85536F2D91A3}"/>
              </a:ext>
            </a:extLst>
          </p:cNvPr>
          <p:cNvSpPr/>
          <p:nvPr/>
        </p:nvSpPr>
        <p:spPr>
          <a:xfrm>
            <a:off x="1484668" y="3188808"/>
            <a:ext cx="10441859" cy="548847"/>
          </a:xfrm>
          <a:prstGeom prst="roundRect">
            <a:avLst>
              <a:gd name="adj" fmla="val 24510"/>
            </a:avLst>
          </a:prstGeom>
          <a:solidFill>
            <a:schemeClr val="bg2">
              <a:lumMod val="20000"/>
              <a:lumOff val="80000"/>
            </a:schemeClr>
          </a:solidFill>
          <a:effectLst>
            <a:innerShdw blurRad="25400" dist="25400" dir="162000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0E646B-F469-E620-EFBA-3D2D327C0168}"/>
              </a:ext>
            </a:extLst>
          </p:cNvPr>
          <p:cNvSpPr/>
          <p:nvPr/>
        </p:nvSpPr>
        <p:spPr>
          <a:xfrm>
            <a:off x="1484667" y="4005760"/>
            <a:ext cx="10441859" cy="548847"/>
          </a:xfrm>
          <a:prstGeom prst="roundRect">
            <a:avLst>
              <a:gd name="adj" fmla="val 24510"/>
            </a:avLst>
          </a:prstGeom>
          <a:solidFill>
            <a:schemeClr val="bg2">
              <a:lumMod val="20000"/>
              <a:lumOff val="80000"/>
            </a:schemeClr>
          </a:solidFill>
          <a:effectLst>
            <a:innerShdw blurRad="25400" dist="25400" dir="162000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A3608-5D25-4621-6E29-FA9D1D09497E}"/>
              </a:ext>
            </a:extLst>
          </p:cNvPr>
          <p:cNvSpPr txBox="1"/>
          <p:nvPr/>
        </p:nvSpPr>
        <p:spPr>
          <a:xfrm>
            <a:off x="339213" y="2484054"/>
            <a:ext cx="99305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0CB85-A4AA-D6B4-288C-06EBA7388DFE}"/>
              </a:ext>
            </a:extLst>
          </p:cNvPr>
          <p:cNvSpPr txBox="1"/>
          <p:nvPr/>
        </p:nvSpPr>
        <p:spPr>
          <a:xfrm>
            <a:off x="339213" y="3247626"/>
            <a:ext cx="99305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506393-7044-737B-FDB2-593F7752E7EC}"/>
              </a:ext>
            </a:extLst>
          </p:cNvPr>
          <p:cNvSpPr txBox="1"/>
          <p:nvPr/>
        </p:nvSpPr>
        <p:spPr>
          <a:xfrm>
            <a:off x="339213" y="4103211"/>
            <a:ext cx="99305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DD9094-BB52-2709-B239-3320899A21A7}"/>
              </a:ext>
            </a:extLst>
          </p:cNvPr>
          <p:cNvSpPr txBox="1"/>
          <p:nvPr/>
        </p:nvSpPr>
        <p:spPr>
          <a:xfrm>
            <a:off x="1516067" y="841176"/>
            <a:ext cx="400110" cy="135931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dirty="0"/>
              <a:t>Sep-2024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DE7A-893E-5B81-29A0-4609203DEC83}"/>
              </a:ext>
            </a:extLst>
          </p:cNvPr>
          <p:cNvSpPr txBox="1"/>
          <p:nvPr/>
        </p:nvSpPr>
        <p:spPr>
          <a:xfrm>
            <a:off x="3513800" y="841176"/>
            <a:ext cx="400110" cy="135931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dirty="0"/>
              <a:t>Oct-2024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20EE44-1784-CF38-CBF2-5576D73A38DB}"/>
              </a:ext>
            </a:extLst>
          </p:cNvPr>
          <p:cNvSpPr txBox="1"/>
          <p:nvPr/>
        </p:nvSpPr>
        <p:spPr>
          <a:xfrm>
            <a:off x="5511534" y="841176"/>
            <a:ext cx="400110" cy="135931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dirty="0"/>
              <a:t>Nov-2024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DC331C-21E7-5766-A075-1321A1D3A8AA}"/>
              </a:ext>
            </a:extLst>
          </p:cNvPr>
          <p:cNvSpPr txBox="1"/>
          <p:nvPr/>
        </p:nvSpPr>
        <p:spPr>
          <a:xfrm>
            <a:off x="7709322" y="841176"/>
            <a:ext cx="400110" cy="135931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dirty="0"/>
              <a:t>Dec-2024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965B97-A4DF-1AF9-8B45-2B8507058627}"/>
              </a:ext>
            </a:extLst>
          </p:cNvPr>
          <p:cNvSpPr txBox="1"/>
          <p:nvPr/>
        </p:nvSpPr>
        <p:spPr>
          <a:xfrm>
            <a:off x="9907110" y="859270"/>
            <a:ext cx="400110" cy="135931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dirty="0"/>
              <a:t>Jan-2025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715EE96-9E09-5868-D9B6-70ED72B0D01F}"/>
              </a:ext>
            </a:extLst>
          </p:cNvPr>
          <p:cNvSpPr/>
          <p:nvPr/>
        </p:nvSpPr>
        <p:spPr>
          <a:xfrm>
            <a:off x="1516067" y="2386603"/>
            <a:ext cx="3124760" cy="548847"/>
          </a:xfrm>
          <a:prstGeom prst="roundRect">
            <a:avLst>
              <a:gd name="adj" fmla="val 24510"/>
            </a:avLst>
          </a:prstGeom>
          <a:solidFill>
            <a:schemeClr val="accent2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12-Sep-2024 To 21-Oct-2024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FB1FB0-13A6-0B5B-3493-9402849A8F55}"/>
              </a:ext>
            </a:extLst>
          </p:cNvPr>
          <p:cNvSpPr txBox="1"/>
          <p:nvPr/>
        </p:nvSpPr>
        <p:spPr>
          <a:xfrm>
            <a:off x="11504733" y="1316293"/>
            <a:ext cx="400110" cy="95268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dirty="0"/>
              <a:t>Feb-2025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C09246E-F540-39E1-CA35-A60606AFEE2A}"/>
              </a:ext>
            </a:extLst>
          </p:cNvPr>
          <p:cNvSpPr/>
          <p:nvPr/>
        </p:nvSpPr>
        <p:spPr>
          <a:xfrm>
            <a:off x="1627631" y="2618025"/>
            <a:ext cx="176981" cy="117624"/>
          </a:xfrm>
          <a:prstGeom prst="ellipse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392F259-D053-26D6-058C-13EAFDAD30F9}"/>
              </a:ext>
            </a:extLst>
          </p:cNvPr>
          <p:cNvSpPr/>
          <p:nvPr/>
        </p:nvSpPr>
        <p:spPr>
          <a:xfrm>
            <a:off x="4675078" y="3180820"/>
            <a:ext cx="3834579" cy="548847"/>
          </a:xfrm>
          <a:prstGeom prst="roundRect">
            <a:avLst>
              <a:gd name="adj" fmla="val 24510"/>
            </a:avLst>
          </a:prstGeom>
          <a:solidFill>
            <a:schemeClr val="accent3"/>
          </a:solidFill>
          <a:effectLst>
            <a:innerShdw blurRad="25400" dist="25400" dir="162000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22-Oct-2024 To 20-Dec-2024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557F28B-687E-716C-63BC-9771DEB9CA2D}"/>
              </a:ext>
            </a:extLst>
          </p:cNvPr>
          <p:cNvSpPr/>
          <p:nvPr/>
        </p:nvSpPr>
        <p:spPr>
          <a:xfrm>
            <a:off x="8475406" y="3991012"/>
            <a:ext cx="2949678" cy="548847"/>
          </a:xfrm>
          <a:prstGeom prst="roundRect">
            <a:avLst>
              <a:gd name="adj" fmla="val 24510"/>
            </a:avLst>
          </a:prstGeom>
          <a:solidFill>
            <a:schemeClr val="accent6"/>
          </a:solidFill>
          <a:effectLst>
            <a:innerShdw blurRad="25400" dist="38100" dir="13800000">
              <a:prstClr val="black">
                <a:alpha val="30000"/>
              </a:prstClr>
            </a:innerShdw>
          </a:effectLst>
          <a:scene3d>
            <a:camera prst="orthographicFront"/>
            <a:lightRig rig="two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21-Dec-2024 To 17-Jan-2025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70EEB80-AB25-DB8C-9D1A-F6C2DFEC1503}"/>
              </a:ext>
            </a:extLst>
          </p:cNvPr>
          <p:cNvSpPr/>
          <p:nvPr/>
        </p:nvSpPr>
        <p:spPr>
          <a:xfrm>
            <a:off x="4886632" y="3390928"/>
            <a:ext cx="216309" cy="176972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FD69AF0-9159-27C8-995D-49B330274C58}"/>
              </a:ext>
            </a:extLst>
          </p:cNvPr>
          <p:cNvSpPr/>
          <p:nvPr/>
        </p:nvSpPr>
        <p:spPr>
          <a:xfrm>
            <a:off x="8475406" y="4176949"/>
            <a:ext cx="216309" cy="176972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2973F6-002D-5EBF-277C-55C6C2751098}"/>
              </a:ext>
            </a:extLst>
          </p:cNvPr>
          <p:cNvSpPr txBox="1"/>
          <p:nvPr/>
        </p:nvSpPr>
        <p:spPr>
          <a:xfrm>
            <a:off x="1143195" y="140026"/>
            <a:ext cx="770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Timeline of the Project (Gantt Chart)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D5829C-A31A-B565-5695-031EC6B72EED}"/>
              </a:ext>
            </a:extLst>
          </p:cNvPr>
          <p:cNvSpPr txBox="1"/>
          <p:nvPr/>
        </p:nvSpPr>
        <p:spPr>
          <a:xfrm>
            <a:off x="1627631" y="4650658"/>
            <a:ext cx="979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Project Planning and Initial Setup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F8408-6C83-CAB3-8FF6-0B49E1CD057F}"/>
              </a:ext>
            </a:extLst>
          </p:cNvPr>
          <p:cNvSpPr txBox="1"/>
          <p:nvPr/>
        </p:nvSpPr>
        <p:spPr>
          <a:xfrm>
            <a:off x="1627631" y="4951580"/>
            <a:ext cx="745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Core Development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80A6CF-0791-A83E-A0AC-98CC1901E999}"/>
              </a:ext>
            </a:extLst>
          </p:cNvPr>
          <p:cNvSpPr txBox="1"/>
          <p:nvPr/>
        </p:nvSpPr>
        <p:spPr>
          <a:xfrm>
            <a:off x="1644480" y="5284102"/>
            <a:ext cx="9895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Deployment and User Acceptance Testing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BDF027-0C98-DB0C-F2D7-35F5F8B1246C}"/>
              </a:ext>
            </a:extLst>
          </p:cNvPr>
          <p:cNvSpPr txBox="1"/>
          <p:nvPr/>
        </p:nvSpPr>
        <p:spPr>
          <a:xfrm>
            <a:off x="786581" y="4650658"/>
            <a:ext cx="8578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5605672-F3E0-95D4-0B3A-A78C2712B7DA}"/>
                  </a:ext>
                </a:extLst>
              </p14:cNvPr>
              <p14:cNvContentPartPr/>
              <p14:nvPr/>
            </p14:nvContentPartPr>
            <p14:xfrm>
              <a:off x="761690" y="5152188"/>
              <a:ext cx="8211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5605672-F3E0-95D4-0B3A-A78C2712B7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8050" y="5044188"/>
                <a:ext cx="928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DE69CEB-8D14-2617-4B78-17AA14037318}"/>
                  </a:ext>
                </a:extLst>
              </p14:cNvPr>
              <p14:cNvContentPartPr/>
              <p14:nvPr/>
            </p14:nvContentPartPr>
            <p14:xfrm>
              <a:off x="777530" y="5447028"/>
              <a:ext cx="80532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DE69CEB-8D14-2617-4B78-17AA140373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3890" y="5339388"/>
                <a:ext cx="912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AB914B4-B8F6-B85B-E0E4-5931B3175FAF}"/>
                  </a:ext>
                </a:extLst>
              </p14:cNvPr>
              <p14:cNvContentPartPr/>
              <p14:nvPr/>
            </p14:nvContentPartPr>
            <p14:xfrm>
              <a:off x="797690" y="4827468"/>
              <a:ext cx="775440" cy="10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AB914B4-B8F6-B85B-E0E4-5931B3175F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4050" y="4719468"/>
                <a:ext cx="883080" cy="2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3751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3 0.00301 L 0.2427 0.0030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0.28828 0.0041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7.40741E-7 L 0.23307 0.0057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4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38" grpId="0" animBg="1"/>
      <p:bldP spid="38" grpId="1" animBg="1"/>
      <p:bldP spid="40" grpId="0" animBg="1"/>
      <p:bldP spid="4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CAA5-92C5-535D-2F6F-8A755F5A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OF PAPER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5211B-CE9E-6803-1D97-ABA3D21D9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303" y="1238864"/>
            <a:ext cx="9124335" cy="472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33964"/>
      </p:ext>
    </p:extLst>
  </p:cSld>
  <p:clrMapOvr>
    <a:masterClrMapping/>
  </p:clrMapOvr>
</p:sld>
</file>

<file path=ppt/theme/theme1.xml><?xml version="1.0" encoding="utf-8"?>
<a:theme xmlns:a="http://schemas.openxmlformats.org/drawingml/2006/main" name="Bioinformatic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844</Words>
  <Application>Microsoft Office PowerPoint</Application>
  <PresentationFormat>Widescreen</PresentationFormat>
  <Paragraphs>107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Cambria</vt:lpstr>
      <vt:lpstr>Times New Roman</vt:lpstr>
      <vt:lpstr>Verdana</vt:lpstr>
      <vt:lpstr>Wingdings</vt:lpstr>
      <vt:lpstr>Bioinformatics</vt:lpstr>
      <vt:lpstr>Predictive analysis on Medicines &amp; Doctors availability in Government hospitals</vt:lpstr>
      <vt:lpstr>Content</vt:lpstr>
      <vt:lpstr>Problem Statement Number:PSCS151 </vt:lpstr>
      <vt:lpstr>Analysis of Problem Statement</vt:lpstr>
      <vt:lpstr>Analysis of Problem Statement (contd...)</vt:lpstr>
      <vt:lpstr>Analysis of Problem Statement (contd...)</vt:lpstr>
      <vt:lpstr>GITHUB LINK</vt:lpstr>
      <vt:lpstr>PowerPoint Presentation</vt:lpstr>
      <vt:lpstr>ACCEPTANCE OF PAPER</vt:lpstr>
      <vt:lpstr>CERTIFICATE OF PUBLICATION</vt:lpstr>
      <vt:lpstr>PowerPoint Presentation</vt:lpstr>
      <vt:lpstr>PowerPoint Presentation</vt:lpstr>
      <vt:lpstr>PowerPoint Presentation</vt:lpstr>
      <vt:lpstr>References (IEEE Paper format)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Admin</dc:creator>
  <cp:lastModifiedBy>Khushi Gowda</cp:lastModifiedBy>
  <cp:revision>43</cp:revision>
  <dcterms:modified xsi:type="dcterms:W3CDTF">2025-01-16T06:00:28Z</dcterms:modified>
</cp:coreProperties>
</file>